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9"/>
  </p:notesMasterIdLst>
  <p:handoutMasterIdLst>
    <p:handoutMasterId r:id="rId10"/>
  </p:handoutMasterIdLst>
  <p:sldIdLst>
    <p:sldId id="323" r:id="rId2"/>
    <p:sldId id="345" r:id="rId3"/>
    <p:sldId id="346" r:id="rId4"/>
    <p:sldId id="347" r:id="rId5"/>
    <p:sldId id="348" r:id="rId6"/>
    <p:sldId id="349" r:id="rId7"/>
    <p:sldId id="351" r:id="rId8"/>
  </p:sldIdLst>
  <p:sldSz cx="9144000" cy="6858000" type="screen4x3"/>
  <p:notesSz cx="6669088" cy="987266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2C2C"/>
    <a:srgbClr val="275269"/>
    <a:srgbClr val="A6B750"/>
    <a:srgbClr val="000000"/>
    <a:srgbClr val="326886"/>
    <a:srgbClr val="8CC2F2"/>
    <a:srgbClr val="F7BF3A"/>
    <a:srgbClr val="13958F"/>
    <a:srgbClr val="149472"/>
    <a:srgbClr val="17AB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6763" autoAdjust="0"/>
  </p:normalViewPr>
  <p:slideViewPr>
    <p:cSldViewPr snapToGrid="0" snapToObjects="1">
      <p:cViewPr varScale="1">
        <p:scale>
          <a:sx n="56" d="100"/>
          <a:sy n="56" d="100"/>
        </p:scale>
        <p:origin x="-1494" y="-84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2017-09-18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UB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UB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EF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EF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UB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EF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3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4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69706" y="3224743"/>
            <a:ext cx="5486252" cy="985563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 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400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2675538" y="2416254"/>
            <a:ext cx="5475620" cy="5078313"/>
          </a:xfrm>
        </p:spPr>
        <p:txBody>
          <a:bodyPr/>
          <a:lstStyle/>
          <a:p>
            <a:r>
              <a:rPr lang="sv-SE" sz="3200" b="1" dirty="0" smtClean="0"/>
              <a:t>Ny kommunallag (2017:725)</a:t>
            </a:r>
          </a:p>
          <a:p>
            <a:endParaRPr lang="sv-SE" sz="3200" b="1" i="1" dirty="0" smtClean="0"/>
          </a:p>
          <a:p>
            <a:r>
              <a:rPr lang="sv-SE" dirty="0" smtClean="0"/>
              <a:t>- Den 1 januari 2018</a:t>
            </a:r>
          </a:p>
          <a:p>
            <a:r>
              <a:rPr lang="sv-SE" dirty="0" smtClean="0"/>
              <a:t>- Prop. 2016/17:171</a:t>
            </a:r>
          </a:p>
          <a:p>
            <a:endParaRPr lang="sv-SE" sz="1400" b="1" dirty="0" smtClean="0"/>
          </a:p>
          <a:p>
            <a:endParaRPr lang="sv-SE" sz="3200" dirty="0" smtClean="0"/>
          </a:p>
          <a:p>
            <a:endParaRPr lang="sv-SE" sz="4000" b="1" i="1" dirty="0" smtClean="0"/>
          </a:p>
          <a:p>
            <a:endParaRPr lang="sv-SE" sz="2400" b="1" i="1" dirty="0" smtClean="0"/>
          </a:p>
          <a:p>
            <a:endParaRPr lang="sv-SE" sz="2400" b="1" i="1" dirty="0" smtClean="0"/>
          </a:p>
          <a:p>
            <a:endParaRPr lang="sv-SE" sz="4000" b="1" i="1" dirty="0" smtClean="0"/>
          </a:p>
          <a:p>
            <a:endParaRPr lang="sv-SE" b="1" i="1" dirty="0" smtClean="0"/>
          </a:p>
          <a:p>
            <a:endParaRPr lang="sv-SE" sz="3200" b="1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Styrelsens roll stärks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- Fullmäktige får besluta att ge styrelsen beslutanderätt för vissa angivna förhållanden, 6 kap. 8 § KL.</a:t>
            </a:r>
          </a:p>
          <a:p>
            <a:pPr>
              <a:buFontTx/>
              <a:buChar char="-"/>
            </a:pPr>
            <a:r>
              <a:rPr lang="sv-SE" dirty="0" smtClean="0"/>
              <a:t>Det rör sig inte om en generell beslutanderätt.</a:t>
            </a:r>
          </a:p>
          <a:p>
            <a:pPr>
              <a:buFontTx/>
              <a:buChar char="-"/>
            </a:pPr>
            <a:r>
              <a:rPr lang="sv-SE" dirty="0" smtClean="0"/>
              <a:t>Exempel: övergripande ekonomiska beslut, anställningsstopp, bindande beslut på personal-, säkerhets- och miljöområdena (strategisk styrning), två nämnder är oense, övergripande beslut om kommunens agerande på sociala medier eller etiska riktlinjer.</a:t>
            </a:r>
          </a:p>
          <a:p>
            <a:pPr>
              <a:buFontTx/>
              <a:buChar char="-"/>
            </a:pPr>
            <a:r>
              <a:rPr lang="sv-SE" dirty="0" smtClean="0"/>
              <a:t>Beslutanderätten får inte avse nämndernas myndighetsutövning, tillämpningen av lag eller ärenden som rör enskilda. </a:t>
            </a:r>
          </a:p>
          <a:p>
            <a:pPr>
              <a:buFontTx/>
              <a:buChar char="-"/>
            </a:pPr>
            <a:r>
              <a:rPr lang="sv-SE" dirty="0" smtClean="0"/>
              <a:t>Bestämmelsen ställer stora krav på hur fullmäktige avfattar beslutet om vilka beslutsbefogenheter styrelsen ska ha.</a:t>
            </a:r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2000" y="823236"/>
            <a:ext cx="6738950" cy="695069"/>
          </a:xfrm>
        </p:spPr>
        <p:txBody>
          <a:bodyPr/>
          <a:lstStyle/>
          <a:p>
            <a:r>
              <a:rPr lang="sv-SE" dirty="0" smtClean="0"/>
              <a:t>Delegation och anmälan av beslut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endParaRPr lang="sv-SE" sz="2400" dirty="0" smtClean="0"/>
          </a:p>
          <a:p>
            <a:pPr>
              <a:buFontTx/>
              <a:buChar char="-"/>
            </a:pPr>
            <a:r>
              <a:rPr lang="sv-SE" sz="2400" dirty="0" smtClean="0"/>
              <a:t>Möjlighet att delegera till presidiet införs.</a:t>
            </a:r>
          </a:p>
          <a:p>
            <a:pPr>
              <a:buFontTx/>
              <a:buChar char="-"/>
            </a:pPr>
            <a:r>
              <a:rPr lang="sv-SE" sz="2400" dirty="0" smtClean="0"/>
              <a:t>Obligatorisk anmälan av beslut fattade med stöd av delegation slopas. I stället ska nämnden besluta om i vilken omfattning anmälan ska ske. Detta gäller även beslut fattade med stöd av vidaredelegation.</a:t>
            </a:r>
          </a:p>
          <a:p>
            <a:pPr>
              <a:buFontTx/>
              <a:buChar char="-"/>
            </a:pPr>
            <a:r>
              <a:rPr lang="sv-SE" sz="2400" dirty="0" smtClean="0"/>
              <a:t>Beslut som inte anmäls ska protokollföras särskilt, om beslutet får överklagas genom laglighetsprövning. Inga regler införs om hur justeringen ska göras.                                                                       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Anslagstavlan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dirty="0" smtClean="0"/>
              <a:t>Lagstadgat krav på anslagstavla på kommunens webbplats.</a:t>
            </a:r>
          </a:p>
          <a:p>
            <a:pPr>
              <a:buFontTx/>
              <a:buChar char="-"/>
            </a:pPr>
            <a:r>
              <a:rPr lang="sv-SE" dirty="0" smtClean="0"/>
              <a:t>Anslagstavlan ska vara särskiljbar från övrigt innehåll på webbplatsen.</a:t>
            </a:r>
          </a:p>
          <a:p>
            <a:pPr>
              <a:buFontTx/>
              <a:buChar char="-"/>
            </a:pPr>
            <a:r>
              <a:rPr lang="sv-SE" dirty="0" smtClean="0"/>
              <a:t>Regler om obligatoriskt innehåll på anslagstavlan.</a:t>
            </a:r>
          </a:p>
          <a:p>
            <a:pPr>
              <a:buFontTx/>
              <a:buChar char="-"/>
            </a:pPr>
            <a:r>
              <a:rPr lang="sv-SE" dirty="0" smtClean="0"/>
              <a:t>Regler om fakultativt innehåll (uttömmande).</a:t>
            </a:r>
          </a:p>
          <a:p>
            <a:pPr>
              <a:buFontTx/>
              <a:buChar char="-"/>
            </a:pPr>
            <a:r>
              <a:rPr lang="sv-SE" dirty="0" smtClean="0"/>
              <a:t>Utökad serviceskyldighet införs så att allmänheten i kommunens lokaler eller på annan plats kan ta del av innehållet på anslagstavlan.</a:t>
            </a:r>
          </a:p>
          <a:p>
            <a:pPr>
              <a:buFontTx/>
              <a:buChar char="-"/>
            </a:pPr>
            <a:r>
              <a:rPr lang="sv-SE" dirty="0" smtClean="0"/>
              <a:t>Driftsäkerhetsfrågan; inget krav ställs på reservrutin för att tillhandhålla anslagstavlan på annat sätt.</a:t>
            </a:r>
          </a:p>
          <a:p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Revisionen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dirty="0" smtClean="0"/>
              <a:t>Fullmäktiges presidium ska upprätta förslaget till budget för revisorerna.</a:t>
            </a:r>
          </a:p>
          <a:p>
            <a:pPr>
              <a:buFontTx/>
              <a:buChar char="-"/>
            </a:pPr>
            <a:r>
              <a:rPr lang="sv-SE" dirty="0" smtClean="0"/>
              <a:t>De sakkunniga får yttranderätt när fullmäktige behandlar revisionsberättelsen.</a:t>
            </a:r>
          </a:p>
          <a:p>
            <a:pPr>
              <a:buFontTx/>
              <a:buChar char="-"/>
            </a:pPr>
            <a:r>
              <a:rPr lang="sv-SE" dirty="0" smtClean="0"/>
              <a:t>Revisor ska inte vara valbara som ledamot eller ersättare i fullmäktige.</a:t>
            </a:r>
          </a:p>
          <a:p>
            <a:pPr>
              <a:buFontTx/>
              <a:buChar char="-"/>
            </a:pPr>
            <a:r>
              <a:rPr lang="sv-SE" dirty="0" smtClean="0"/>
              <a:t>Godkännande av årsredovisningen </a:t>
            </a:r>
            <a:r>
              <a:rPr lang="sv-SE" u="sng" dirty="0" smtClean="0"/>
              <a:t>ska</a:t>
            </a:r>
            <a:r>
              <a:rPr lang="sv-SE" i="1" u="sng" dirty="0" smtClean="0"/>
              <a:t> </a:t>
            </a:r>
            <a:r>
              <a:rPr lang="sv-SE" dirty="0" smtClean="0"/>
              <a:t>ske innan fullmäktige tar ställning till frågan om ansvarfrihet.</a:t>
            </a:r>
          </a:p>
          <a:p>
            <a:pPr>
              <a:buFontTx/>
              <a:buChar char="-"/>
            </a:pPr>
            <a:r>
              <a:rPr lang="sv-SE" dirty="0" smtClean="0"/>
              <a:t>Inskränkningarna i möjligheterna till fyllnadsval av revisorer tas bort.</a:t>
            </a:r>
          </a:p>
          <a:p>
            <a:pPr>
              <a:buFontTx/>
              <a:buChar char="-"/>
            </a:pPr>
            <a:endParaRPr lang="sv-SE" i="1" u="sng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Verkställighet av beslut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v-SE" sz="2400" dirty="0" smtClean="0"/>
              <a:t>Reglerna om verkställighet skärps; beslut får verkställas innan det vunnit laga kraft om inte särskilda skäl talar emot.</a:t>
            </a:r>
          </a:p>
          <a:p>
            <a:pPr>
              <a:buNone/>
            </a:pPr>
            <a:r>
              <a:rPr lang="sv-SE" sz="2400" dirty="0" smtClean="0"/>
              <a:t>- Vid bedömningen ska särskild hänsyn tas till om verkställigheten av beslutet kommer att kunna rättas.</a:t>
            </a:r>
            <a:endParaRPr lang="sv-SE" sz="2400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522000" y="351692"/>
            <a:ext cx="6738950" cy="695069"/>
          </a:xfrm>
        </p:spPr>
        <p:txBody>
          <a:bodyPr/>
          <a:lstStyle/>
          <a:p>
            <a:r>
              <a:rPr lang="sv-SE" dirty="0" smtClean="0"/>
              <a:t>Lagens nya struktur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394901"/>
            <a:ext cx="8228598" cy="4694400"/>
          </a:xfrm>
        </p:spPr>
        <p:txBody>
          <a:bodyPr/>
          <a:lstStyle/>
          <a:p>
            <a:pPr>
              <a:buNone/>
            </a:pPr>
            <a:r>
              <a:rPr lang="sv-SE" sz="1600" dirty="0" smtClean="0"/>
              <a:t>1 kap. Grunderna för den kommunala verksamheten	11 kap. Ekonomisk förvaltning	</a:t>
            </a:r>
          </a:p>
          <a:p>
            <a:pPr>
              <a:buNone/>
            </a:pPr>
            <a:r>
              <a:rPr lang="sv-SE" sz="1600" dirty="0" smtClean="0"/>
              <a:t>2 kap. Kommunala angelägenheter					12 kap. Revision			</a:t>
            </a:r>
          </a:p>
          <a:p>
            <a:pPr>
              <a:buNone/>
            </a:pPr>
            <a:r>
              <a:rPr lang="sv-SE" sz="1600" dirty="0" smtClean="0"/>
              <a:t>3 kap. Kommunernas och landstingens				13 kap. Laglighetsprövning</a:t>
            </a:r>
            <a:br>
              <a:rPr lang="sv-SE" sz="1600" dirty="0" smtClean="0"/>
            </a:br>
            <a:r>
              <a:rPr lang="sv-SE" sz="1600" dirty="0" smtClean="0"/>
              <a:t>organisation och verksamhetsformer </a:t>
            </a:r>
          </a:p>
          <a:p>
            <a:pPr>
              <a:buNone/>
            </a:pPr>
            <a:r>
              <a:rPr lang="sv-SE" sz="1600" dirty="0" smtClean="0"/>
              <a:t>4 kap. Förtroendevalda</a:t>
            </a:r>
          </a:p>
          <a:p>
            <a:pPr>
              <a:buNone/>
            </a:pPr>
            <a:r>
              <a:rPr lang="sv-SE" sz="1600" dirty="0" smtClean="0"/>
              <a:t>5 kap. Fullmäktige</a:t>
            </a:r>
          </a:p>
          <a:p>
            <a:pPr>
              <a:buNone/>
            </a:pPr>
            <a:r>
              <a:rPr lang="sv-SE" sz="1600" dirty="0" smtClean="0"/>
              <a:t>6 kap. Styrelsen och övriga nämnder</a:t>
            </a:r>
          </a:p>
          <a:p>
            <a:pPr>
              <a:buNone/>
            </a:pPr>
            <a:r>
              <a:rPr lang="sv-SE" sz="1600" dirty="0" smtClean="0"/>
              <a:t>7 kap. Anställda</a:t>
            </a:r>
          </a:p>
          <a:p>
            <a:pPr>
              <a:buNone/>
            </a:pPr>
            <a:r>
              <a:rPr lang="sv-SE" sz="1600" dirty="0" smtClean="0"/>
              <a:t>8 kap. Delaktighet och insyn</a:t>
            </a:r>
          </a:p>
          <a:p>
            <a:pPr>
              <a:buNone/>
            </a:pPr>
            <a:r>
              <a:rPr lang="sv-SE" sz="1600" dirty="0" smtClean="0"/>
              <a:t>9 kap. Kommunal samverkan</a:t>
            </a:r>
          </a:p>
          <a:p>
            <a:pPr>
              <a:buNone/>
            </a:pPr>
            <a:r>
              <a:rPr lang="sv-SE" sz="1600" dirty="0" smtClean="0"/>
              <a:t>10 kap. Överlämnande av kommunala angelägenheter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GBG-Stad-Mall_enkelBlue_SE_PPT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GBG-Stad-Mall_enkelBlue_SE_PPT</Template>
  <TotalTime>10422</TotalTime>
  <Words>380</Words>
  <Application>Microsoft Office PowerPoint</Application>
  <PresentationFormat>Bildspel på skärmen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GBG-Stad-Mall_enkelBlue_SE_PPT</vt:lpstr>
      <vt:lpstr>        </vt:lpstr>
      <vt:lpstr>Styrelsens roll stärks</vt:lpstr>
      <vt:lpstr>Delegation och anmälan av beslut</vt:lpstr>
      <vt:lpstr>Anslagstavlan</vt:lpstr>
      <vt:lpstr>Revisionen</vt:lpstr>
      <vt:lpstr>Verkställighet av beslut</vt:lpstr>
      <vt:lpstr>Lagens nya struktur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 2015:24  En kommunallag för framtiden</dc:title>
  <dc:creator>marlan0923</dc:creator>
  <cp:lastModifiedBy>hedand0327</cp:lastModifiedBy>
  <cp:revision>144</cp:revision>
  <cp:lastPrinted>2014-06-25T13:57:34Z</cp:lastPrinted>
  <dcterms:created xsi:type="dcterms:W3CDTF">2015-09-02T07:40:52Z</dcterms:created>
  <dcterms:modified xsi:type="dcterms:W3CDTF">2017-09-18T15:32:16Z</dcterms:modified>
</cp:coreProperties>
</file>